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aleway Medium" charset="1" panose="00000000000000000000"/>
      <p:regular r:id="rId23"/>
    </p:embeddedFont>
    <p:embeddedFont>
      <p:font typeface="Canva Sans Bold" charset="1" panose="020B0803030501040103"/>
      <p:regular r:id="rId24"/>
    </p:embeddedFont>
    <p:embeddedFont>
      <p:font typeface="Maven Pro" charset="1" panose="00000500000000000000"/>
      <p:regular r:id="rId25"/>
    </p:embeddedFont>
    <p:embeddedFont>
      <p:font typeface="Raleway Bold" charset="1" panose="00000000000000000000"/>
      <p:regular r:id="rId26"/>
    </p:embeddedFont>
    <p:embeddedFont>
      <p:font typeface="Raleway" charset="1" panose="00000000000000000000"/>
      <p:regular r:id="rId27"/>
    </p:embeddedFont>
    <p:embeddedFont>
      <p:font typeface="Raleway Semi-Bold" charset="1" panose="00000000000000000000"/>
      <p:regular r:id="rId28"/>
    </p:embeddedFont>
    <p:embeddedFont>
      <p:font typeface="Maven Pro Bold" charset="1" panose="00000800000000000000"/>
      <p:regular r:id="rId29"/>
    </p:embeddedFont>
    <p:embeddedFont>
      <p:font typeface="Canva Sans" charset="1" panose="020B05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895216" y="-891895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86008" y="2769584"/>
            <a:ext cx="6754545" cy="4499859"/>
          </a:xfrm>
          <a:custGeom>
            <a:avLst/>
            <a:gdLst/>
            <a:ahLst/>
            <a:cxnLst/>
            <a:rect r="r" b="b" t="t" l="l"/>
            <a:pathLst>
              <a:path h="4499859" w="6754545">
                <a:moveTo>
                  <a:pt x="0" y="0"/>
                </a:moveTo>
                <a:lnTo>
                  <a:pt x="6754545" y="0"/>
                </a:lnTo>
                <a:lnTo>
                  <a:pt x="6754545" y="4499859"/>
                </a:lnTo>
                <a:lnTo>
                  <a:pt x="0" y="4499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10384"/>
            <a:ext cx="9179504" cy="296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768"/>
              </a:lnSpc>
            </a:pPr>
            <a:r>
              <a:rPr lang="en-US" b="true" sz="6409" spc="-294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FinGraph: A Knowledge Graph-Enhanced RAG Chatbot for Financial FAQs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7183718"/>
            <a:ext cx="9179504" cy="166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0"/>
              </a:lnSpc>
            </a:pPr>
            <a:r>
              <a:rPr lang="en-US" sz="3000" spc="-138" b="true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Rakesh JV</a:t>
            </a:r>
          </a:p>
          <a:p>
            <a:pPr algn="l">
              <a:lnSpc>
                <a:spcPts val="4470"/>
              </a:lnSpc>
            </a:pPr>
            <a:r>
              <a:rPr lang="en-US" sz="3000" spc="-138" b="true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Priyanshu Jain </a:t>
            </a:r>
          </a:p>
          <a:p>
            <a:pPr algn="l" marL="0" indent="0" lvl="1">
              <a:lnSpc>
                <a:spcPts val="4470"/>
              </a:lnSpc>
            </a:pPr>
            <a:r>
              <a:rPr lang="en-US" b="true" sz="3000" spc="-138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Mihir Yanamandra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4AA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Group 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13681" y="4956094"/>
            <a:ext cx="10345619" cy="5085567"/>
          </a:xfrm>
          <a:custGeom>
            <a:avLst/>
            <a:gdLst/>
            <a:ahLst/>
            <a:cxnLst/>
            <a:rect r="r" b="b" t="t" l="l"/>
            <a:pathLst>
              <a:path h="5085567" w="10345619">
                <a:moveTo>
                  <a:pt x="0" y="0"/>
                </a:moveTo>
                <a:lnTo>
                  <a:pt x="10345619" y="0"/>
                </a:lnTo>
                <a:lnTo>
                  <a:pt x="10345619" y="5085567"/>
                </a:lnTo>
                <a:lnTo>
                  <a:pt x="0" y="5085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5292" y="468941"/>
            <a:ext cx="8367660" cy="4487153"/>
          </a:xfrm>
          <a:custGeom>
            <a:avLst/>
            <a:gdLst/>
            <a:ahLst/>
            <a:cxnLst/>
            <a:rect r="r" b="b" t="t" l="l"/>
            <a:pathLst>
              <a:path h="4487153" w="8367660">
                <a:moveTo>
                  <a:pt x="0" y="0"/>
                </a:moveTo>
                <a:lnTo>
                  <a:pt x="8367661" y="0"/>
                </a:lnTo>
                <a:lnTo>
                  <a:pt x="8367661" y="4487153"/>
                </a:lnTo>
                <a:lnTo>
                  <a:pt x="0" y="4487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6809" b="-1480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1660335"/>
            <a:ext cx="7854330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Respone Generation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46796" y="4014120"/>
            <a:ext cx="12128525" cy="352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Precision@k = Number of relevant items in the top k results</a:t>
            </a:r>
          </a:p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k</a:t>
            </a:r>
          </a:p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​</a:t>
            </a:r>
          </a:p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Recall@k = Number of relevant items in the top k results</a:t>
            </a:r>
          </a:p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Total number of relevant items</a:t>
            </a:r>
          </a:p>
          <a:p>
            <a:pPr algn="ctr">
              <a:lnSpc>
                <a:spcPts val="4689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5656921" y="4700612"/>
            <a:ext cx="91184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091522" y="692956"/>
            <a:ext cx="8104956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Metrics</a:t>
            </a:r>
          </a:p>
        </p:txBody>
      </p:sp>
      <p:sp>
        <p:nvSpPr>
          <p:cNvPr name="AutoShape 5" id="5"/>
          <p:cNvSpPr/>
          <p:nvPr/>
        </p:nvSpPr>
        <p:spPr>
          <a:xfrm>
            <a:off x="5303449" y="6472164"/>
            <a:ext cx="89685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8009859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3408" y="2265698"/>
            <a:ext cx="10321184" cy="6992602"/>
          </a:xfrm>
          <a:custGeom>
            <a:avLst/>
            <a:gdLst/>
            <a:ahLst/>
            <a:cxnLst/>
            <a:rect r="r" b="b" t="t" l="l"/>
            <a:pathLst>
              <a:path h="6992602" w="10321184">
                <a:moveTo>
                  <a:pt x="0" y="0"/>
                </a:moveTo>
                <a:lnTo>
                  <a:pt x="10321184" y="0"/>
                </a:lnTo>
                <a:lnTo>
                  <a:pt x="10321184" y="6992602"/>
                </a:lnTo>
                <a:lnTo>
                  <a:pt x="0" y="6992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3706" y="601192"/>
            <a:ext cx="12575084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 related to Past work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43" y="72009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1" y="0"/>
                </a:lnTo>
                <a:lnTo>
                  <a:pt x="51622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249" y="8928841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7690" y="3022620"/>
            <a:ext cx="9667795" cy="460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Investment Analysis:</a:t>
            </a: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Enhances decision-making by analyzing relationships between companies, market trends, and economic indicators.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Market Trend Analysis:</a:t>
            </a: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Tracks emerging opportunities or threats by connecting financial data with sentiment from news and social media.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Portfolio Management: Helps investors make informed decisions by balancing risk and return across different assets to achieve their financial goals.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97148" y="2315907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0577" y="1041399"/>
            <a:ext cx="12845395" cy="91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D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1507" y="2331090"/>
            <a:ext cx="12292389" cy="730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7"/>
              </a:lnSpc>
            </a:pPr>
            <a:r>
              <a:rPr lang="en-US" sz="2599" b="true">
                <a:solidFill>
                  <a:srgbClr val="252930"/>
                </a:solidFill>
                <a:latin typeface="Raleway Bold"/>
                <a:ea typeface="Raleway Bold"/>
                <a:cs typeface="Raleway Bold"/>
                <a:sym typeface="Raleway Bold"/>
              </a:rPr>
              <a:t>Challenges</a:t>
            </a:r>
          </a:p>
          <a:p>
            <a:pPr algn="just" marL="561337" indent="-280669" lvl="1">
              <a:lnSpc>
                <a:spcPts val="4627"/>
              </a:lnSpc>
              <a:buFont typeface="Arial"/>
              <a:buChar char="•"/>
            </a:pPr>
            <a:r>
              <a:rPr lang="en-US" b="true" sz="2599">
                <a:solidFill>
                  <a:srgbClr val="25293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 integration and interoperability</a:t>
            </a:r>
          </a:p>
          <a:p>
            <a:pPr algn="just" marL="561337" indent="-280669" lvl="1">
              <a:lnSpc>
                <a:spcPts val="4627"/>
              </a:lnSpc>
              <a:buFont typeface="Arial"/>
              <a:buChar char="•"/>
            </a:pPr>
            <a:r>
              <a:rPr lang="en-US" b="true" sz="2599">
                <a:solidFill>
                  <a:srgbClr val="25293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Knowledge graph maintenance and evolution</a:t>
            </a:r>
          </a:p>
          <a:p>
            <a:pPr algn="just" marL="561337" indent="-280669" lvl="1">
              <a:lnSpc>
                <a:spcPts val="4627"/>
              </a:lnSpc>
              <a:buFont typeface="Arial"/>
              <a:buChar char="•"/>
            </a:pPr>
            <a:r>
              <a:rPr lang="en-US" b="true" sz="2599">
                <a:solidFill>
                  <a:srgbClr val="25293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Scalability and performance</a:t>
            </a:r>
          </a:p>
          <a:p>
            <a:pPr algn="just" marL="561337" indent="-280669" lvl="1">
              <a:lnSpc>
                <a:spcPts val="4627"/>
              </a:lnSpc>
              <a:buFont typeface="Arial"/>
              <a:buChar char="•"/>
            </a:pPr>
            <a:r>
              <a:rPr lang="en-US" b="true" sz="2599">
                <a:solidFill>
                  <a:srgbClr val="25293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Lack of standardization</a:t>
            </a:r>
          </a:p>
          <a:p>
            <a:pPr algn="just" marL="561337" indent="-280669" lvl="1">
              <a:lnSpc>
                <a:spcPts val="4627"/>
              </a:lnSpc>
              <a:buFont typeface="Arial"/>
              <a:buChar char="•"/>
            </a:pPr>
            <a:r>
              <a:rPr lang="en-US" b="true" sz="2599">
                <a:solidFill>
                  <a:srgbClr val="25293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Finance Domain-specific challenges</a:t>
            </a:r>
          </a:p>
          <a:p>
            <a:pPr algn="just">
              <a:lnSpc>
                <a:spcPts val="3738"/>
              </a:lnSpc>
            </a:pPr>
          </a:p>
          <a:p>
            <a:pPr algn="just">
              <a:lnSpc>
                <a:spcPts val="4627"/>
              </a:lnSpc>
            </a:pPr>
            <a:r>
              <a:rPr lang="en-US" sz="2599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Proposed Solution: FinGraph</a:t>
            </a:r>
          </a:p>
          <a:p>
            <a:pPr algn="just" marL="561337" indent="-280669" lvl="1">
              <a:lnSpc>
                <a:spcPts val="4627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Knowledge-Enhanced RAG: Utilizes a knowledge graph to enhance query understanding, allowing for precise answers to intricate questions.</a:t>
            </a:r>
          </a:p>
          <a:p>
            <a:pPr algn="just" marL="561337" indent="-280669" lvl="1">
              <a:lnSpc>
                <a:spcPts val="4627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Intelligent Retrieval: Pulls the latest news data via API</a:t>
            </a:r>
          </a:p>
          <a:p>
            <a:pPr algn="just" marL="561337" indent="-280669" lvl="1">
              <a:lnSpc>
                <a:spcPts val="4627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Context-Driven Advice</a:t>
            </a:r>
          </a:p>
          <a:p>
            <a:pPr algn="just">
              <a:lnSpc>
                <a:spcPts val="373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741143" y="681616"/>
            <a:ext cx="17806300" cy="127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3"/>
              </a:lnSpc>
            </a:pPr>
            <a:r>
              <a:rPr lang="en-US" sz="5359" spc="-2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TO ACCOMPLISH</a:t>
            </a:r>
          </a:p>
          <a:p>
            <a:pPr algn="l" marL="0" indent="0" lvl="1">
              <a:lnSpc>
                <a:spcPts val="482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8009859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82300" y="4260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7815" y="914400"/>
            <a:ext cx="5351785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1871" y="3016577"/>
            <a:ext cx="14579186" cy="509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6341" indent="-398170" lvl="1">
              <a:lnSpc>
                <a:spcPts val="6823"/>
              </a:lnSpc>
              <a:buFont typeface="Arial"/>
              <a:buChar char="•"/>
            </a:pPr>
            <a:r>
              <a:rPr lang="en-US" sz="3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developed a financial chatbot using GraphRAG for accurate responses. </a:t>
            </a:r>
          </a:p>
          <a:p>
            <a:pPr algn="just" marL="796341" indent="-398170" lvl="1">
              <a:lnSpc>
                <a:spcPts val="6823"/>
              </a:lnSpc>
              <a:buFont typeface="Arial"/>
              <a:buChar char="•"/>
            </a:pPr>
            <a:r>
              <a:rPr lang="en-US" sz="3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solution enhances response precision and user trust by grounding answers in structured financial insights. </a:t>
            </a:r>
          </a:p>
          <a:p>
            <a:pPr algn="just" marL="796341" indent="-398170" lvl="1">
              <a:lnSpc>
                <a:spcPts val="6823"/>
              </a:lnSpc>
              <a:buFont typeface="Arial"/>
              <a:buChar char="•"/>
            </a:pPr>
            <a:r>
              <a:rPr lang="en-US" sz="36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result is a reliable, up-to-date chatbot capable of handling complex financial queries effectively.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1236" y="342720"/>
            <a:ext cx="1154927" cy="11549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17911" y="506779"/>
            <a:ext cx="5910143" cy="122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2529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7309" y="3036846"/>
            <a:ext cx="14823242" cy="497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094" indent="-284547" lvl="1">
              <a:lnSpc>
                <a:spcPts val="4955"/>
              </a:lnSpc>
              <a:buAutoNum type="arabicPeriod" startAt="1"/>
            </a:pPr>
            <a:r>
              <a:rPr lang="en-US" b="true" sz="2635">
                <a:solidFill>
                  <a:srgbClr val="2529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Ng, A., &amp; Kollegger, A. Courses on Knowledge Graphs for RAG.</a:t>
            </a:r>
          </a:p>
          <a:p>
            <a:pPr algn="l" marL="569094" indent="-284547" lvl="1">
              <a:lnSpc>
                <a:spcPts val="4955"/>
              </a:lnSpc>
              <a:buAutoNum type="arabicPeriod" startAt="1"/>
            </a:pPr>
            <a:r>
              <a:rPr lang="en-US" b="true" sz="2635">
                <a:solidFill>
                  <a:srgbClr val="2529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Lewis, P., et al. (2020). Retrieval-Augmented Generation for Knowledge-Intensive NLP Tasks. Proceedings of the 37th International Conference on Machine Learning.</a:t>
            </a:r>
          </a:p>
          <a:p>
            <a:pPr algn="l" marL="569094" indent="-284547" lvl="1">
              <a:lnSpc>
                <a:spcPts val="4955"/>
              </a:lnSpc>
              <a:buAutoNum type="arabicPeriod" startAt="1"/>
            </a:pPr>
            <a:r>
              <a:rPr lang="en-US" b="true" sz="2635">
                <a:solidFill>
                  <a:srgbClr val="2529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Chen, M., et al. (2021). FinQA: A Dataset for Financial Question Answering. arXiv preprint arXiv:2102.12345.</a:t>
            </a:r>
          </a:p>
          <a:p>
            <a:pPr algn="l" marL="569094" indent="-284547" lvl="1">
              <a:lnSpc>
                <a:spcPts val="4955"/>
              </a:lnSpc>
              <a:buAutoNum type="arabicPeriod" startAt="1"/>
            </a:pPr>
            <a:r>
              <a:rPr lang="en-US" b="true" sz="2635">
                <a:solidFill>
                  <a:srgbClr val="2529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Park, N., et al. (2022). EvoKG: Learning Dynamic Knowledge Graphs for Future Events. arXiv preprint arXiv:2203.12345</a:t>
            </a:r>
          </a:p>
          <a:p>
            <a:pPr algn="l">
              <a:lnSpc>
                <a:spcPts val="495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59300" y="8009859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043279"/>
            <a:ext cx="16230600" cy="4681399"/>
            <a:chOff x="0" y="0"/>
            <a:chExt cx="4274726" cy="12329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232961"/>
            </a:xfrm>
            <a:custGeom>
              <a:avLst/>
              <a:gdLst/>
              <a:ahLst/>
              <a:cxnLst/>
              <a:rect r="r" b="b" t="t" l="l"/>
              <a:pathLst>
                <a:path h="123296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08634"/>
                  </a:lnTo>
                  <a:cubicBezTo>
                    <a:pt x="4274726" y="1222069"/>
                    <a:pt x="4263834" y="1232961"/>
                    <a:pt x="4250399" y="1232961"/>
                  </a:cubicBezTo>
                  <a:lnTo>
                    <a:pt x="24327" y="1232961"/>
                  </a:lnTo>
                  <a:cubicBezTo>
                    <a:pt x="10891" y="1232961"/>
                    <a:pt x="0" y="1222069"/>
                    <a:pt x="0" y="120863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271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3969" y="8304597"/>
            <a:ext cx="4261740" cy="2130870"/>
          </a:xfrm>
          <a:custGeom>
            <a:avLst/>
            <a:gdLst/>
            <a:ahLst/>
            <a:cxnLst/>
            <a:rect r="r" b="b" t="t" l="l"/>
            <a:pathLst>
              <a:path h="2130870" w="426174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517066" y="-114300"/>
            <a:ext cx="4261740" cy="2130870"/>
          </a:xfrm>
          <a:custGeom>
            <a:avLst/>
            <a:gdLst/>
            <a:ahLst/>
            <a:cxnLst/>
            <a:rect r="r" b="b" t="t" l="l"/>
            <a:pathLst>
              <a:path h="2130870" w="426174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974593"/>
            <a:ext cx="809919" cy="3227938"/>
          </a:xfrm>
          <a:custGeom>
            <a:avLst/>
            <a:gdLst/>
            <a:ahLst/>
            <a:cxnLst/>
            <a:rect r="r" b="b" t="t" l="l"/>
            <a:pathLst>
              <a:path h="3227938" w="809919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7259300" y="0"/>
            <a:ext cx="809919" cy="3227938"/>
          </a:xfrm>
          <a:custGeom>
            <a:avLst/>
            <a:gdLst/>
            <a:ahLst/>
            <a:cxnLst/>
            <a:rect r="r" b="b" t="t" l="l"/>
            <a:pathLst>
              <a:path h="3227938" w="809919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47508" y="3296466"/>
            <a:ext cx="8269558" cy="218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7"/>
              </a:lnSpc>
              <a:spcBef>
                <a:spcPct val="0"/>
              </a:spcBef>
            </a:pPr>
            <a:r>
              <a:rPr lang="en-US" b="true" sz="127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05336" y="5766058"/>
            <a:ext cx="7033840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b="true" sz="6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72665" y="290937"/>
            <a:ext cx="4212062" cy="132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8"/>
              </a:lnSpc>
            </a:pPr>
            <a:r>
              <a:rPr lang="en-US" sz="77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510227" y="3909546"/>
            <a:ext cx="5094018" cy="4100313"/>
            <a:chOff x="0" y="0"/>
            <a:chExt cx="6792024" cy="54670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04800"/>
              <a:ext cx="6792024" cy="1117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72741" indent="-436370" lvl="1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Abstract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46541"/>
              <a:ext cx="6792024" cy="1117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72741" indent="-436370" lvl="1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97883"/>
              <a:ext cx="6792024" cy="1117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72741" indent="-436370" lvl="1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Problem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349224"/>
              <a:ext cx="6792024" cy="1117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72741" indent="-436370" lvl="1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Objectives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99414" y="3909546"/>
            <a:ext cx="5236893" cy="4100313"/>
            <a:chOff x="0" y="0"/>
            <a:chExt cx="6982524" cy="54670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90500" y="-304800"/>
              <a:ext cx="6792024" cy="1117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72741" indent="-436370" lvl="1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Methodology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7000" y="1246541"/>
              <a:ext cx="6792024" cy="1117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72741" indent="-436370" lvl="1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Result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3500" y="2797883"/>
              <a:ext cx="6792024" cy="1117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72741" indent="-436370" lvl="1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Conclusion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349224"/>
              <a:ext cx="6792024" cy="1117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72741" indent="-436370" lvl="1">
                <a:lnSpc>
                  <a:spcPts val="8084"/>
                </a:lnSpc>
                <a:buFont typeface="Arial"/>
                <a:buChar char="•"/>
              </a:pPr>
              <a:r>
                <a:rPr lang="en-US" sz="4042">
                  <a:solidFill>
                    <a:srgbClr val="252930"/>
                  </a:solidFill>
                  <a:latin typeface="Maven Pro"/>
                  <a:ea typeface="Maven Pro"/>
                  <a:cs typeface="Maven Pro"/>
                  <a:sym typeface="Maven Pro"/>
                </a:rPr>
                <a:t>Reference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60009" y="3429683"/>
            <a:ext cx="13967983" cy="5060039"/>
            <a:chOff x="0" y="0"/>
            <a:chExt cx="3678810" cy="13326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78810" cy="1332685"/>
            </a:xfrm>
            <a:custGeom>
              <a:avLst/>
              <a:gdLst/>
              <a:ahLst/>
              <a:cxnLst/>
              <a:rect r="r" b="b" t="t" l="l"/>
              <a:pathLst>
                <a:path h="1332685" w="3678810">
                  <a:moveTo>
                    <a:pt x="28267" y="0"/>
                  </a:moveTo>
                  <a:lnTo>
                    <a:pt x="3650543" y="0"/>
                  </a:lnTo>
                  <a:cubicBezTo>
                    <a:pt x="3666155" y="0"/>
                    <a:pt x="3678810" y="12656"/>
                    <a:pt x="3678810" y="28267"/>
                  </a:cubicBezTo>
                  <a:lnTo>
                    <a:pt x="3678810" y="1304418"/>
                  </a:lnTo>
                  <a:cubicBezTo>
                    <a:pt x="3678810" y="1320029"/>
                    <a:pt x="3666155" y="1332685"/>
                    <a:pt x="3650543" y="1332685"/>
                  </a:cubicBezTo>
                  <a:lnTo>
                    <a:pt x="28267" y="1332685"/>
                  </a:lnTo>
                  <a:cubicBezTo>
                    <a:pt x="20770" y="1332685"/>
                    <a:pt x="13580" y="1329707"/>
                    <a:pt x="8279" y="1324406"/>
                  </a:cubicBezTo>
                  <a:cubicBezTo>
                    <a:pt x="2978" y="1319105"/>
                    <a:pt x="0" y="1311915"/>
                    <a:pt x="0" y="1304418"/>
                  </a:cubicBezTo>
                  <a:lnTo>
                    <a:pt x="0" y="28267"/>
                  </a:lnTo>
                  <a:cubicBezTo>
                    <a:pt x="0" y="12656"/>
                    <a:pt x="12656" y="0"/>
                    <a:pt x="28267" y="0"/>
                  </a:cubicBezTo>
                  <a:close/>
                </a:path>
              </a:pathLst>
            </a:custGeom>
            <a:solidFill>
              <a:srgbClr val="C0B3A0">
                <a:alpha val="20784"/>
              </a:srgbClr>
            </a:solidFill>
            <a:ln w="47625" cap="rnd">
              <a:solidFill>
                <a:srgbClr val="000000">
                  <a:alpha val="20784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678810" cy="1370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259300" y="8009859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11098" y="8928841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32671" y="392828"/>
            <a:ext cx="110226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GraphRAG?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7186" y="2864247"/>
            <a:ext cx="15193628" cy="25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763" indent="-280882" lvl="1">
              <a:lnSpc>
                <a:spcPts val="5203"/>
              </a:lnSpc>
              <a:buFont typeface="Arial"/>
              <a:buChar char="•"/>
            </a:pPr>
            <a:r>
              <a:rPr lang="en-US" sz="260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RAG (Retrieval-Augmented Generation) is a model that boosts response accuracy by retrieving relevant information. </a:t>
            </a:r>
          </a:p>
          <a:p>
            <a:pPr algn="just" marL="561763" indent="-280882" lvl="1">
              <a:lnSpc>
                <a:spcPts val="5203"/>
              </a:lnSpc>
              <a:buFont typeface="Arial"/>
              <a:buChar char="•"/>
            </a:pPr>
            <a:r>
              <a:rPr lang="en-US" sz="260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GraphRAG enhances RAG by incorporating knowledge graphs that store and link related or unrelated data based on their relationships.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0194" y="7224957"/>
            <a:ext cx="5814844" cy="2907422"/>
          </a:xfrm>
          <a:custGeom>
            <a:avLst/>
            <a:gdLst/>
            <a:ahLst/>
            <a:cxnLst/>
            <a:rect r="r" b="b" t="t" l="l"/>
            <a:pathLst>
              <a:path h="2907422" w="5814844">
                <a:moveTo>
                  <a:pt x="0" y="0"/>
                </a:moveTo>
                <a:lnTo>
                  <a:pt x="5814844" y="0"/>
                </a:lnTo>
                <a:lnTo>
                  <a:pt x="5814844" y="2907422"/>
                </a:lnTo>
                <a:lnTo>
                  <a:pt x="0" y="2907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7186" y="5731014"/>
            <a:ext cx="11133008" cy="270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7196" indent="-238598" lvl="1">
              <a:lnSpc>
                <a:spcPts val="5525"/>
              </a:lnSpc>
              <a:buFont typeface="Arial"/>
              <a:buChar char="•"/>
            </a:pPr>
            <a:r>
              <a:rPr lang="en-US" b="true" sz="2210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Architectural Innovation:</a:t>
            </a:r>
            <a:r>
              <a:rPr lang="en-US" sz="2210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 Combines traditional vector storage with knowledge graph structure, creating a hybrid system for enhanced information retrieval.</a:t>
            </a:r>
          </a:p>
          <a:p>
            <a:pPr algn="just" marL="477196" indent="-238598" lvl="1">
              <a:lnSpc>
                <a:spcPts val="5525"/>
              </a:lnSpc>
              <a:buFont typeface="Arial"/>
              <a:buChar char="•"/>
            </a:pPr>
            <a:r>
              <a:rPr lang="en-US" b="true" sz="2210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Relationship-Driven Structure:</a:t>
            </a:r>
            <a:r>
              <a:rPr lang="en-US" sz="2210">
                <a:solidFill>
                  <a:srgbClr val="004AAD"/>
                </a:solidFill>
                <a:latin typeface="Raleway"/>
                <a:ea typeface="Raleway"/>
                <a:cs typeface="Raleway"/>
                <a:sym typeface="Raleway"/>
              </a:rPr>
              <a:t> Utilizes nodes, edges, and properties to capture explicit connections between information, enabling complex queries.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700" y="3894054"/>
            <a:ext cx="12292389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75"/>
              </a:lnSpc>
            </a:pPr>
            <a:r>
              <a:rPr lang="en-US" sz="2100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Traditional chatbots struggle to handle complex financial queries due to limited context and lack of real-time information, resulting in inaccurate or incomplete answers that can erode user trust.</a:t>
            </a:r>
          </a:p>
          <a:p>
            <a:pPr algn="just">
              <a:lnSpc>
                <a:spcPts val="3675"/>
              </a:lnSpc>
            </a:pPr>
          </a:p>
          <a:p>
            <a:pPr algn="just">
              <a:lnSpc>
                <a:spcPts val="3675"/>
              </a:lnSpc>
            </a:pPr>
            <a:r>
              <a:rPr lang="en-US" sz="2100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This project addresses these issues by building a financial chatbot with GraphRAG, integrating real-time data. </a:t>
            </a:r>
          </a:p>
          <a:p>
            <a:pPr algn="just">
              <a:lnSpc>
                <a:spcPts val="3675"/>
              </a:lnSpc>
            </a:pPr>
          </a:p>
          <a:p>
            <a:pPr algn="just">
              <a:lnSpc>
                <a:spcPts val="3675"/>
              </a:lnSpc>
            </a:pPr>
            <a:r>
              <a:rPr lang="en-US" sz="2100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This approach enables the chatbot to deliver precise, context-aware responses, ensuring users receive accurate, up-to-date insights on financial topics.</a:t>
            </a:r>
          </a:p>
          <a:p>
            <a:pPr algn="just">
              <a:lnSpc>
                <a:spcPts val="367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64055" y="2922932"/>
            <a:ext cx="4045212" cy="5793924"/>
          </a:xfrm>
          <a:custGeom>
            <a:avLst/>
            <a:gdLst/>
            <a:ahLst/>
            <a:cxnLst/>
            <a:rect r="r" b="b" t="t" l="l"/>
            <a:pathLst>
              <a:path h="5793924" w="4045212">
                <a:moveTo>
                  <a:pt x="0" y="0"/>
                </a:moveTo>
                <a:lnTo>
                  <a:pt x="4045212" y="0"/>
                </a:lnTo>
                <a:lnTo>
                  <a:pt x="4045212" y="5793924"/>
                </a:lnTo>
                <a:lnTo>
                  <a:pt x="0" y="5793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21303" y="1474701"/>
            <a:ext cx="12845395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8000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PROBLEM STATEMENT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01116" y="248136"/>
            <a:ext cx="1154927" cy="11549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269935"/>
            <a:ext cx="18288000" cy="535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2358" indent="-256179" lvl="1">
              <a:lnSpc>
                <a:spcPts val="4746"/>
              </a:lnSpc>
              <a:buFont typeface="Arial"/>
              <a:buChar char="•"/>
            </a:pPr>
            <a:r>
              <a:rPr lang="en-US" b="true" sz="2373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Current Scenario</a:t>
            </a:r>
            <a:r>
              <a:rPr lang="en-US" sz="237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 algn="just" marL="1024716" indent="-341572" lvl="2">
              <a:lnSpc>
                <a:spcPts val="4746"/>
              </a:lnSpc>
              <a:spcBef>
                <a:spcPct val="0"/>
              </a:spcBef>
              <a:buFont typeface="Arial"/>
              <a:buChar char="⚬"/>
            </a:pPr>
            <a:r>
              <a:rPr lang="en-US" sz="237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The financial sect</a:t>
            </a:r>
            <a:r>
              <a:rPr lang="en-US" sz="237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or increasingly relies on Large Language Models (LLMs) for data analysis, insights, and decision-making.</a:t>
            </a:r>
          </a:p>
          <a:p>
            <a:pPr algn="just" marL="512358" indent="-256179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73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Challenge</a:t>
            </a:r>
            <a:r>
              <a:rPr lang="en-US" sz="237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 algn="just" marL="1024716" indent="-341572" lvl="2">
              <a:lnSpc>
                <a:spcPts val="4746"/>
              </a:lnSpc>
              <a:spcBef>
                <a:spcPct val="0"/>
              </a:spcBef>
              <a:buFont typeface="Arial"/>
              <a:buChar char="⚬"/>
            </a:pPr>
            <a:r>
              <a:rPr lang="en-US" sz="237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Training LLMs for complex financial tasks demands substantial computational resources, especially for processing long context sequences to accurately interpret market trends and financial documents.</a:t>
            </a:r>
          </a:p>
          <a:p>
            <a:pPr algn="just" marL="1024716" indent="-341572" lvl="2">
              <a:lnSpc>
                <a:spcPts val="4746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373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Sub-challenges</a:t>
            </a:r>
            <a:r>
              <a:rPr lang="en-US" sz="237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</a:p>
          <a:p>
            <a:pPr algn="just" marL="1537075" indent="-384269" lvl="3">
              <a:lnSpc>
                <a:spcPts val="4746"/>
              </a:lnSpc>
              <a:spcBef>
                <a:spcPct val="0"/>
              </a:spcBef>
              <a:buFont typeface="Arial"/>
              <a:buChar char="￭"/>
            </a:pPr>
            <a:r>
              <a:rPr lang="en-US" sz="237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Complex Data Integration: Financial data comes from various sources, requiring efficient handling of diverse formats.</a:t>
            </a:r>
          </a:p>
          <a:p>
            <a:pPr algn="just" marL="1537075" indent="-384269" lvl="3">
              <a:lnSpc>
                <a:spcPts val="4746"/>
              </a:lnSpc>
              <a:spcBef>
                <a:spcPct val="0"/>
              </a:spcBef>
              <a:buFont typeface="Arial"/>
              <a:buChar char="￭"/>
            </a:pPr>
            <a:r>
              <a:rPr lang="en-US" sz="237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Dynamic Market Conditions: Rapidly changing financial markets require LLMs to adapt continuously, demanding constant updates and retraining to maintain accuracy.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95364" y="8928841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143" y="7200900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1" y="0"/>
                </a:lnTo>
                <a:lnTo>
                  <a:pt x="51622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1236" y="451236"/>
            <a:ext cx="1154927" cy="115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0B3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13390" y="7736626"/>
            <a:ext cx="2263042" cy="2384431"/>
          </a:xfrm>
          <a:custGeom>
            <a:avLst/>
            <a:gdLst/>
            <a:ahLst/>
            <a:cxnLst/>
            <a:rect r="r" b="b" t="t" l="l"/>
            <a:pathLst>
              <a:path h="2384431" w="2263042">
                <a:moveTo>
                  <a:pt x="0" y="0"/>
                </a:moveTo>
                <a:lnTo>
                  <a:pt x="2263042" y="0"/>
                </a:lnTo>
                <a:lnTo>
                  <a:pt x="2263042" y="2384431"/>
                </a:lnTo>
                <a:lnTo>
                  <a:pt x="0" y="2384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46849" y="714375"/>
            <a:ext cx="7394302" cy="195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3"/>
              </a:lnSpc>
            </a:pPr>
            <a:r>
              <a:rPr lang="en-US" sz="405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Evolving Financial Landscape</a:t>
            </a:r>
          </a:p>
          <a:p>
            <a:pPr algn="ctr">
              <a:lnSpc>
                <a:spcPts val="81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26990"/>
            <a:ext cx="16230600" cy="120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9"/>
              </a:lnSpc>
              <a:spcBef>
                <a:spcPct val="0"/>
              </a:spcBef>
            </a:pPr>
            <a:r>
              <a:rPr lang="en-US" sz="2504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 financial chatbot model that combines real-time data retrieval, and structured knowledge graph insights, enabling users to get accurate answers to complex financial queriest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415179"/>
            <a:ext cx="15004296" cy="454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b="true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Latest News Extraction:</a:t>
            </a:r>
            <a:r>
              <a:rPr lang="en-US" sz="26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Retrieves up-to-date financial data using  NewsAPI, ensuring current information.Knowledge.</a:t>
            </a:r>
          </a:p>
          <a:p>
            <a:pPr algn="just">
              <a:lnSpc>
                <a:spcPts val="5200"/>
              </a:lnSpc>
            </a:pPr>
            <a:r>
              <a:rPr lang="en-US" sz="2600" b="true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Graph Storage:</a:t>
            </a:r>
            <a:r>
              <a:rPr lang="en-US" sz="26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Neo4j serves as the graph database, storing and structuring financial data to capture complex relationships between entities.</a:t>
            </a:r>
          </a:p>
          <a:p>
            <a:pPr algn="l">
              <a:lnSpc>
                <a:spcPts val="5200"/>
              </a:lnSpc>
            </a:pPr>
            <a:r>
              <a:rPr lang="en-US" sz="2600" b="true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Conversational Interface:</a:t>
            </a:r>
            <a:r>
              <a:rPr lang="en-US" sz="26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OpenAI’s LLMs power the chatbot interface, allowing users to ask financial questions in a natural, conversational way.</a:t>
            </a:r>
          </a:p>
          <a:p>
            <a:pPr algn="l">
              <a:lnSpc>
                <a:spcPts val="520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02850" y="813400"/>
            <a:ext cx="10567883" cy="142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b="true" sz="6581">
                <a:solidFill>
                  <a:srgbClr val="252D37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PROPOSED SOLUTION “FINGRAPH”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332" y="3020004"/>
            <a:ext cx="17189336" cy="6238296"/>
          </a:xfrm>
          <a:custGeom>
            <a:avLst/>
            <a:gdLst/>
            <a:ahLst/>
            <a:cxnLst/>
            <a:rect r="r" b="b" t="t" l="l"/>
            <a:pathLst>
              <a:path h="6238296" w="17189336">
                <a:moveTo>
                  <a:pt x="0" y="0"/>
                </a:moveTo>
                <a:lnTo>
                  <a:pt x="17189336" y="0"/>
                </a:lnTo>
                <a:lnTo>
                  <a:pt x="17189336" y="6238296"/>
                </a:lnTo>
                <a:lnTo>
                  <a:pt x="0" y="623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6536" y="1118963"/>
            <a:ext cx="15680030" cy="69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090"/>
              </a:lnSpc>
            </a:pPr>
            <a:r>
              <a:rPr lang="en-US" b="true" sz="5656" spc="-2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FLOWCHART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54175" y="-1238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9332" y="349406"/>
            <a:ext cx="2916206" cy="1829257"/>
          </a:xfrm>
          <a:custGeom>
            <a:avLst/>
            <a:gdLst/>
            <a:ahLst/>
            <a:cxnLst/>
            <a:rect r="r" b="b" t="t" l="l"/>
            <a:pathLst>
              <a:path h="1829257" w="2916206">
                <a:moveTo>
                  <a:pt x="0" y="0"/>
                </a:moveTo>
                <a:lnTo>
                  <a:pt x="2916206" y="0"/>
                </a:lnTo>
                <a:lnTo>
                  <a:pt x="2916206" y="1829256"/>
                </a:lnTo>
                <a:lnTo>
                  <a:pt x="0" y="182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1442" y="3900336"/>
            <a:ext cx="7987098" cy="4902081"/>
          </a:xfrm>
          <a:custGeom>
            <a:avLst/>
            <a:gdLst/>
            <a:ahLst/>
            <a:cxnLst/>
            <a:rect r="r" b="b" t="t" l="l"/>
            <a:pathLst>
              <a:path h="4902081" w="7987098">
                <a:moveTo>
                  <a:pt x="0" y="0"/>
                </a:moveTo>
                <a:lnTo>
                  <a:pt x="7987098" y="0"/>
                </a:lnTo>
                <a:lnTo>
                  <a:pt x="7987098" y="4902081"/>
                </a:lnTo>
                <a:lnTo>
                  <a:pt x="0" y="4902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900336"/>
            <a:ext cx="7987098" cy="4902081"/>
          </a:xfrm>
          <a:custGeom>
            <a:avLst/>
            <a:gdLst/>
            <a:ahLst/>
            <a:cxnLst/>
            <a:rect r="r" b="b" t="t" l="l"/>
            <a:pathLst>
              <a:path h="4902081" w="7987098">
                <a:moveTo>
                  <a:pt x="0" y="0"/>
                </a:moveTo>
                <a:lnTo>
                  <a:pt x="7987098" y="0"/>
                </a:lnTo>
                <a:lnTo>
                  <a:pt x="7987098" y="4902081"/>
                </a:lnTo>
                <a:lnTo>
                  <a:pt x="0" y="4902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4197" y="733903"/>
            <a:ext cx="15299606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prepare the data for GraphRAG?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1442" y="2234174"/>
            <a:ext cx="12446106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4"/>
              </a:lnSpc>
              <a:spcBef>
                <a:spcPct val="0"/>
              </a:spcBef>
            </a:pPr>
            <a:r>
              <a:rPr lang="en-US" sz="4042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Latest news articles will be obtained via NEWS API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6121" y="1634389"/>
            <a:ext cx="9335758" cy="5729821"/>
          </a:xfrm>
          <a:custGeom>
            <a:avLst/>
            <a:gdLst/>
            <a:ahLst/>
            <a:cxnLst/>
            <a:rect r="r" b="b" t="t" l="l"/>
            <a:pathLst>
              <a:path h="5729821" w="9335758">
                <a:moveTo>
                  <a:pt x="0" y="0"/>
                </a:moveTo>
                <a:lnTo>
                  <a:pt x="9335758" y="0"/>
                </a:lnTo>
                <a:lnTo>
                  <a:pt x="9335758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6121" y="7735685"/>
            <a:ext cx="9335758" cy="2368949"/>
          </a:xfrm>
          <a:custGeom>
            <a:avLst/>
            <a:gdLst/>
            <a:ahLst/>
            <a:cxnLst/>
            <a:rect r="r" b="b" t="t" l="l"/>
            <a:pathLst>
              <a:path h="2368949" w="9335758">
                <a:moveTo>
                  <a:pt x="0" y="0"/>
                </a:moveTo>
                <a:lnTo>
                  <a:pt x="9335758" y="0"/>
                </a:lnTo>
                <a:lnTo>
                  <a:pt x="9335758" y="2368949"/>
                </a:lnTo>
                <a:lnTo>
                  <a:pt x="0" y="2368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32683" y="209664"/>
            <a:ext cx="12022634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Chatting with GraphRAG model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DAGU6kR1v1c</dc:identifier>
  <dcterms:modified xsi:type="dcterms:W3CDTF">2011-08-01T06:04:30Z</dcterms:modified>
  <cp:revision>1</cp:revision>
  <dc:title>FinGraph: A Knowledge Graph-Enhanced RAG Chatbot for Financial FAQs</dc:title>
</cp:coreProperties>
</file>